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6"/>
  </p:notesMasterIdLst>
  <p:sldIdLst>
    <p:sldId id="301" r:id="rId2"/>
    <p:sldId id="256" r:id="rId3"/>
    <p:sldId id="295" r:id="rId4"/>
    <p:sldId id="274" r:id="rId5"/>
    <p:sldId id="278" r:id="rId6"/>
    <p:sldId id="284" r:id="rId7"/>
    <p:sldId id="285" r:id="rId8"/>
    <p:sldId id="290" r:id="rId9"/>
    <p:sldId id="291" r:id="rId10"/>
    <p:sldId id="289" r:id="rId11"/>
    <p:sldId id="279" r:id="rId12"/>
    <p:sldId id="276" r:id="rId13"/>
    <p:sldId id="257" r:id="rId14"/>
    <p:sldId id="277" r:id="rId15"/>
    <p:sldId id="283" r:id="rId16"/>
    <p:sldId id="281" r:id="rId17"/>
    <p:sldId id="282" r:id="rId18"/>
    <p:sldId id="293" r:id="rId19"/>
    <p:sldId id="294" r:id="rId20"/>
    <p:sldId id="296" r:id="rId21"/>
    <p:sldId id="299" r:id="rId22"/>
    <p:sldId id="286" r:id="rId23"/>
    <p:sldId id="300" r:id="rId24"/>
    <p:sldId id="28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Wolf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F"/>
    <a:srgbClr val="95ED8C"/>
    <a:srgbClr val="0B713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D3F1AF-FA78-4672-9D8B-3564C9559291}">
  <a:tblStyle styleId="{73D3F1AF-FA78-4672-9D8B-3564C9559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0"/>
    <p:restoredTop sz="94832"/>
  </p:normalViewPr>
  <p:slideViewPr>
    <p:cSldViewPr snapToGrid="0" snapToObjects="1">
      <p:cViewPr varScale="1">
        <p:scale>
          <a:sx n="117" d="100"/>
          <a:sy n="117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4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08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13409f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13409f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5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4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7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50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1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5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5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6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2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3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4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6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7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9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3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5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2" hasCustomPrompt="1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3" hasCustomPrompt="1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4" hasCustomPrompt="1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eveloper/api-docum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ata.lacity.org/Public-Safety/Traffic-Accidents-by-date/2mzm-av8t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hyperlink" Target="https://data.lacity.org/City-Infrastructure-Service-Requests/Neighborhood-Councils-Certified-/fu65-dz2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0EA406-E00D-7E4C-B322-81AD8475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3121200"/>
            <a:ext cx="5507805" cy="1069800"/>
          </a:xfrm>
        </p:spPr>
        <p:txBody>
          <a:bodyPr wrap="square" lIns="91440"/>
          <a:lstStyle/>
          <a:p>
            <a:pPr marL="0" indent="0"/>
            <a:r>
              <a:rPr lang="en-US" dirty="0"/>
              <a:t>NOTE – This is the working draft as of October 14. later drafts are in the shared Hack For LA google drive at: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Data Science (community of practice) &gt; </a:t>
            </a:r>
            <a:r>
              <a:rPr lang="en-US" dirty="0" err="1"/>
              <a:t>Pedestrian_Data</a:t>
            </a:r>
            <a:r>
              <a:rPr lang="en-US" dirty="0"/>
              <a:t> &gt; Report</a:t>
            </a:r>
          </a:p>
        </p:txBody>
      </p:sp>
    </p:spTree>
    <p:extLst>
      <p:ext uri="{BB962C8B-B14F-4D97-AF65-F5344CB8AC3E}">
        <p14:creationId xmlns:p14="http://schemas.microsoft.com/office/powerpoint/2010/main" val="9514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Incidents by Time of Day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7194D-B3CC-064C-A30F-4821FEC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257810"/>
            <a:ext cx="5600700" cy="167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1634-2645-0A4E-A78D-F638B384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3158284"/>
            <a:ext cx="5600700" cy="16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3;p34">
            <a:extLst>
              <a:ext uri="{FF2B5EF4-FFF2-40B4-BE49-F238E27FC236}">
                <a16:creationId xmlns:a16="http://schemas.microsoft.com/office/drawing/2014/main" id="{596B3A4E-08C1-0E4C-8D08-9FFE459EAAC5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4;p34">
            <a:extLst>
              <a:ext uri="{FF2B5EF4-FFF2-40B4-BE49-F238E27FC236}">
                <a16:creationId xmlns:a16="http://schemas.microsoft.com/office/drawing/2014/main" id="{87DD6C92-7F3C-5C42-B8F6-E89AC130D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first attempt</a:t>
            </a:r>
            <a:endParaRPr sz="3000" dirty="0"/>
          </a:p>
        </p:txBody>
      </p:sp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2C8B80EA-2930-DA45-BE76-58BB984DB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297650"/>
            <a:ext cx="3541050" cy="3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5B6D3F-838A-E44A-8A5C-FE6488FDE079}"/>
              </a:ext>
            </a:extLst>
          </p:cNvPr>
          <p:cNvSpPr txBox="1">
            <a:spLocks/>
          </p:cNvSpPr>
          <p:nvPr/>
        </p:nvSpPr>
        <p:spPr>
          <a:xfrm>
            <a:off x="452847" y="1297650"/>
            <a:ext cx="4119154" cy="3674940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began by pulling all records from </a:t>
            </a:r>
            <a:r>
              <a:rPr lang="en-US" dirty="0" err="1"/>
              <a:t>Mapillary</a:t>
            </a:r>
            <a:r>
              <a:rPr lang="en-US" dirty="0"/>
              <a:t> of signs about pedestrians, crosswalks, flashing light warnings. </a:t>
            </a:r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signs categorized as: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4543 - warning--pedestrians-crossing--g4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119 - regulatory--bicycles-push-button--g2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108 - regulatory--stop-here-on-red-or-flashing-light--g1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105 - regulatory-use-crosswalk--g1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61 - regulatory--pedestrians-push-button--g1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49 - regulatory-pedestrians-push-button--g2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11 - regulatory--turning-vehicles-yield-to-pedestrians--g1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regulatory--stop-her-on-red-or-flashing-light--g2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regulatory--in-street-pedestrian-crossing--g1</a:t>
            </a:r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066F3F02-682B-4544-9F0B-3B97555EEC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7" y="1009452"/>
            <a:ext cx="3884023" cy="3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452847" y="1009453"/>
            <a:ext cx="3770810" cy="3963138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found that </a:t>
            </a:r>
            <a:r>
              <a:rPr lang="en-US" dirty="0" err="1"/>
              <a:t>Mapillary’s</a:t>
            </a:r>
            <a:r>
              <a:rPr lang="en-US" dirty="0"/>
              <a:t> sign database was not a good proxy for pedestrian safety features.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705395" y="1138349"/>
            <a:ext cx="3518262" cy="3834242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Rather than mapping pedestrian warning signs, we next mapped crosswalks.</a:t>
            </a:r>
          </a:p>
          <a:p>
            <a:pPr marL="114300"/>
            <a:endParaRPr lang="en-US" dirty="0"/>
          </a:p>
          <a:p>
            <a:pPr marL="114300"/>
            <a:r>
              <a:rPr lang="en-US" dirty="0"/>
              <a:t>Using </a:t>
            </a:r>
            <a:r>
              <a:rPr lang="en-US" dirty="0" err="1"/>
              <a:t>Mapillary’s</a:t>
            </a:r>
            <a:r>
              <a:rPr lang="en-US" dirty="0"/>
              <a:t> separate “features” database, we looked at physical features </a:t>
            </a:r>
            <a:r>
              <a:rPr lang="en-US" dirty="0" err="1"/>
              <a:t>catergorized</a:t>
            </a:r>
            <a:r>
              <a:rPr lang="en-US" dirty="0"/>
              <a:t> as pedestrian lights or crosswalks.</a:t>
            </a:r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categories included:</a:t>
            </a: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object--traffic-light—pedestrians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marking--discrete--crosswalk-zebra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construction--flat--crosswalk-plain</a:t>
            </a: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Mapping Crosswalks</a:t>
            </a:r>
            <a:endParaRPr sz="3000" dirty="0"/>
          </a:p>
        </p:txBody>
      </p:sp>
      <p:pic>
        <p:nvPicPr>
          <p:cNvPr id="8" name="Google Shape;106;p20">
            <a:extLst>
              <a:ext uri="{FF2B5EF4-FFF2-40B4-BE49-F238E27FC236}">
                <a16:creationId xmlns:a16="http://schemas.microsoft.com/office/drawing/2014/main" id="{9638177F-4370-F94E-9A58-EE075AFC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3" y="1018108"/>
            <a:ext cx="3876167" cy="387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87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Comparing Accident Locations to Crossing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Overlaying Safety Features and Accidents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To look for places with more accidents and less safety features, we created a graphic with three overlays: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🟢 A </a:t>
            </a:r>
            <a:r>
              <a:rPr lang="en-US" dirty="0">
                <a:solidFill>
                  <a:srgbClr val="00B050"/>
                </a:solidFill>
                <a:latin typeface="Quicksand"/>
                <a:ea typeface="Quicksand"/>
                <a:cs typeface="Quicksand"/>
                <a:sym typeface="Quicksand"/>
              </a:rPr>
              <a:t>green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pedestrian crossing elements.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🔴 A </a:t>
            </a:r>
            <a:r>
              <a:rPr lang="en-US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red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recorded pedestrian and cyclist collisions.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⃝ A cluster analysis of pedestrian and cyclist collisions, to sum up the total number of collisions roughly at or near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53971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25EF1-6F86-7246-8043-11EC582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Clearing Unhelpful Information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To make it easier to spot patterns, we whittled away data that didn’t help us.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Charted accidents as clusters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with fewer than 5 accidents on record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outside of Greater Wilshire</a:t>
            </a:r>
          </a:p>
        </p:txBody>
      </p:sp>
    </p:spTree>
    <p:extLst>
      <p:ext uri="{BB962C8B-B14F-4D97-AF65-F5344CB8AC3E}">
        <p14:creationId xmlns:p14="http://schemas.microsoft.com/office/powerpoint/2010/main" val="23775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The Final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2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Pedestrian Safety in Greater Wilshire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3854824"/>
            <a:ext cx="3016200" cy="8100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Updated October 14, 2021</a:t>
            </a:r>
            <a:endParaRPr sz="17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579B0E-3A40-E644-BDE8-D6F1BAFC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8D545CB-F1B0-F646-9661-992649C18D8F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6BFD23D6-BFB8-804F-82AF-F63AC9725C36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0F82A7-DF51-3F4C-8577-0627BE813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333BAB5A-2AF2-5F4D-B27B-0C9194C5D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29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05E3A-4BDA-8244-8BF8-C2ACE788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75D3B6-E066-2F47-AD1C-5251C3640388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DE217348-8530-394D-8616-BAD652F6E0E5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C177F6-8273-E748-B0F1-5F40817A1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7-Point Star 11">
              <a:extLst>
                <a:ext uri="{FF2B5EF4-FFF2-40B4-BE49-F238E27FC236}">
                  <a16:creationId xmlns:a16="http://schemas.microsoft.com/office/drawing/2014/main" id="{D0414D06-85BE-6D4D-8957-42F640CF3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4C845013-3693-9A43-BE6C-B1FCB806D086}"/>
              </a:ext>
            </a:extLst>
          </p:cNvPr>
          <p:cNvSpPr/>
          <p:nvPr/>
        </p:nvSpPr>
        <p:spPr>
          <a:xfrm>
            <a:off x="457200" y="0"/>
            <a:ext cx="8229600" cy="5143501"/>
          </a:xfrm>
          <a:custGeom>
            <a:avLst/>
            <a:gdLst>
              <a:gd name="connsiteX0" fmla="*/ 3870960 w 8229600"/>
              <a:gd name="connsiteY0" fmla="*/ 3287284 h 5143500"/>
              <a:gd name="connsiteX1" fmla="*/ 2667000 w 8229600"/>
              <a:gd name="connsiteY1" fmla="*/ 3601982 h 5143500"/>
              <a:gd name="connsiteX2" fmla="*/ 3870960 w 8229600"/>
              <a:gd name="connsiteY2" fmla="*/ 3916680 h 5143500"/>
              <a:gd name="connsiteX3" fmla="*/ 5074920 w 8229600"/>
              <a:gd name="connsiteY3" fmla="*/ 3601982 h 5143500"/>
              <a:gd name="connsiteX4" fmla="*/ 3870960 w 8229600"/>
              <a:gd name="connsiteY4" fmla="*/ 3287284 h 5143500"/>
              <a:gd name="connsiteX5" fmla="*/ 0 w 8229600"/>
              <a:gd name="connsiteY5" fmla="*/ 0 h 5143500"/>
              <a:gd name="connsiteX6" fmla="*/ 8229600 w 8229600"/>
              <a:gd name="connsiteY6" fmla="*/ 0 h 5143500"/>
              <a:gd name="connsiteX7" fmla="*/ 8229600 w 8229600"/>
              <a:gd name="connsiteY7" fmla="*/ 5143500 h 5143500"/>
              <a:gd name="connsiteX8" fmla="*/ 0 w 82296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5143500">
                <a:moveTo>
                  <a:pt x="3870960" y="3287284"/>
                </a:moveTo>
                <a:cubicBezTo>
                  <a:pt x="3206031" y="3287284"/>
                  <a:pt x="2667000" y="3428179"/>
                  <a:pt x="2667000" y="3601982"/>
                </a:cubicBezTo>
                <a:cubicBezTo>
                  <a:pt x="2667000" y="3775785"/>
                  <a:pt x="3206031" y="3916680"/>
                  <a:pt x="3870960" y="3916680"/>
                </a:cubicBezTo>
                <a:cubicBezTo>
                  <a:pt x="4535889" y="3916680"/>
                  <a:pt x="5074920" y="3775785"/>
                  <a:pt x="5074920" y="3601982"/>
                </a:cubicBezTo>
                <a:cubicBezTo>
                  <a:pt x="5074920" y="3428179"/>
                  <a:pt x="4535889" y="3287284"/>
                  <a:pt x="3870960" y="3287284"/>
                </a:cubicBezTo>
                <a:close/>
                <a:moveTo>
                  <a:pt x="0" y="0"/>
                </a:moveTo>
                <a:lnTo>
                  <a:pt x="8229600" y="0"/>
                </a:lnTo>
                <a:lnTo>
                  <a:pt x="82296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" name="Google Shape;241;p34">
            <a:extLst>
              <a:ext uri="{FF2B5EF4-FFF2-40B4-BE49-F238E27FC236}">
                <a16:creationId xmlns:a16="http://schemas.microsoft.com/office/drawing/2014/main" id="{0EB0B32C-9088-4F4E-98E0-66B63F762932}"/>
              </a:ext>
            </a:extLst>
          </p:cNvPr>
          <p:cNvSpPr txBox="1"/>
          <p:nvPr/>
        </p:nvSpPr>
        <p:spPr>
          <a:xfrm>
            <a:off x="2217015" y="784989"/>
            <a:ext cx="4286250" cy="240485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Standout area: Wilshire Blvd between Highland and Wilton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A pattern of accidents with pedestrians &amp; cyclists at many intersections in a row.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Relatively unfriendly to pedestrians, with busy wide streets, and relatively sparse crosswalks.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Unlike the hotspots of accidents on La Brea, Wilshire Blvd has many intersections without crossings, and would likely benefit from more.</a:t>
            </a:r>
          </a:p>
        </p:txBody>
      </p:sp>
    </p:spTree>
    <p:extLst>
      <p:ext uri="{BB962C8B-B14F-4D97-AF65-F5344CB8AC3E}">
        <p14:creationId xmlns:p14="http://schemas.microsoft.com/office/powerpoint/2010/main" val="4180443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Takeaways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526705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places with few pedestrian crossings and a history of pedestrian and cyclist collisions, the stretch of Wilshire Blvd between Highland and Wilton stands out.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We don’t see a need for more lighting — any effect nightfall has is dwarfed by other larger effects, like the rise and fall of traffic.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Overall Greater Wilshire is not one of the hotspots of pedestrian and cyclist collisions in the City.</a:t>
            </a:r>
          </a:p>
        </p:txBody>
      </p:sp>
    </p:spTree>
    <p:extLst>
      <p:ext uri="{BB962C8B-B14F-4D97-AF65-F5344CB8AC3E}">
        <p14:creationId xmlns:p14="http://schemas.microsoft.com/office/powerpoint/2010/main" val="40204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Possible Next Steps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632796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Differentiating between bicycle and pedestrian accidents</a:t>
            </a: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other patterns in the timing of accidents</a:t>
            </a: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Weekdays vs weekends</a:t>
            </a: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Comparing to traffic congestion data</a:t>
            </a: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Researching other effects of road design on traffic safety, such as…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Speed limits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Width of streets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Number of lanes</a:t>
            </a:r>
          </a:p>
          <a:p>
            <a:pPr marL="139700" lvl="1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</a:t>
            </a:r>
            <a:r>
              <a:rPr lang="en-US" sz="1600">
                <a:latin typeface="Quicksand"/>
                <a:ea typeface="Quicksand"/>
                <a:cs typeface="Quicksand"/>
                <a:sym typeface="Quicksand"/>
              </a:rPr>
              <a:t>Medians / 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pedestrian islands</a:t>
            </a:r>
          </a:p>
        </p:txBody>
      </p:sp>
    </p:spTree>
    <p:extLst>
      <p:ext uri="{BB962C8B-B14F-4D97-AF65-F5344CB8AC3E}">
        <p14:creationId xmlns:p14="http://schemas.microsoft.com/office/powerpoint/2010/main" val="187488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you!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571750"/>
            <a:ext cx="6315800" cy="1078975"/>
          </a:xfrm>
        </p:spPr>
        <p:txBody>
          <a:bodyPr/>
          <a:lstStyle/>
          <a:p>
            <a:pPr marL="0" indent="0"/>
            <a:r>
              <a:rPr lang="en-US" sz="2000" dirty="0"/>
              <a:t>Can existing datasets help us identify which parts of the Greater Wilshire neighborhood would get the most benefit from new road safety features for pedestrians and cyclists?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37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4602248" y="2272529"/>
            <a:ext cx="3773483" cy="214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collects street-level imagery of roads and programmatically extracts data about the road design and features.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has given us access to their database, and Hack For LA members have built tools for working with </a:t>
            </a: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data that we have built on.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602248" y="1287674"/>
            <a:ext cx="3852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Quicksand"/>
                <a:ea typeface="Quicksand"/>
                <a:cs typeface="Quicksand"/>
                <a:sym typeface="Quicksand"/>
              </a:rPr>
              <a:t>Mapillary.com</a:t>
            </a:r>
            <a:r>
              <a:rPr lang="en" sz="1800" dirty="0">
                <a:latin typeface="Quicksand"/>
                <a:ea typeface="Quicksand"/>
                <a:cs typeface="Quicksand"/>
                <a:sym typeface="Quicksand"/>
              </a:rPr>
              <a:t> API</a:t>
            </a:r>
          </a:p>
          <a:p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road safety features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3"/>
              </a:rPr>
              <a:t>https://www.mapillary.com/developer/api-documentation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628650" y="556399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Sources of Data</a:t>
            </a:r>
            <a:endParaRPr sz="3000"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2;p34">
            <a:extLst>
              <a:ext uri="{FF2B5EF4-FFF2-40B4-BE49-F238E27FC236}">
                <a16:creationId xmlns:a16="http://schemas.microsoft.com/office/drawing/2014/main" id="{3E8E96E3-A5D1-CC49-B0E5-61451C65ED0D}"/>
              </a:ext>
            </a:extLst>
          </p:cNvPr>
          <p:cNvSpPr txBox="1"/>
          <p:nvPr/>
        </p:nvSpPr>
        <p:spPr>
          <a:xfrm>
            <a:off x="628650" y="1287674"/>
            <a:ext cx="38520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latin typeface="Quicksand"/>
                <a:ea typeface="Quicksand"/>
                <a:cs typeface="Quicksand"/>
                <a:sym typeface="Quicksand"/>
              </a:rPr>
              <a:t>City of LA - Traffic Accidents by Date</a:t>
            </a:r>
          </a:p>
          <a:p>
            <a:pPr lvl="0"/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pedestrian and cyclist traffic collisions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5"/>
              </a:rPr>
              <a:t>https://data.lacity.org/Public-Safety/Traffic-Accidents-by-date/2mzm-av8t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DA2546D5-8E02-F14C-AFB3-7BB98667A941}"/>
              </a:ext>
            </a:extLst>
          </p:cNvPr>
          <p:cNvSpPr txBox="1"/>
          <p:nvPr/>
        </p:nvSpPr>
        <p:spPr>
          <a:xfrm>
            <a:off x="628650" y="2417775"/>
            <a:ext cx="38822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Data collected by the City of LA on traffic accidents, extending back to 2010.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Includes the police “MO” code, classifying the type of accident.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6712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with Pedestrians and Cyclists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Gathering city data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49" y="1375963"/>
            <a:ext cx="526705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From the City database of traffic collisions going back to 2010, we pulled all incidents with the following police </a:t>
            </a:r>
            <a:r>
              <a:rPr lang="en-US" sz="1600" i="1" dirty="0">
                <a:latin typeface="Quicksand"/>
                <a:ea typeface="Quicksand"/>
                <a:cs typeface="Quicksand"/>
                <a:sym typeface="Quicksand"/>
              </a:rPr>
              <a:t>MO Codes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: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- 3003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Ped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- 3008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Bike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- 3016 — Bike vs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- 3501 — Ped Actions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Using the City’s shapefile for neighborhood council boundaries, we added neighborhood council information for each incident.</a:t>
            </a:r>
            <a:br>
              <a:rPr lang="en-US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Source: </a:t>
            </a:r>
            <a:r>
              <a:rPr lang="en" sz="1000" dirty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https://data.lacity.org/City-Infrastructure-Service-Requests/Neighborhood-Councils-Certified-/fu65-dz2f</a:t>
            </a:r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2096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706F7-4CC8-934A-8BE3-B9D8152E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40" y="1372770"/>
            <a:ext cx="5140370" cy="3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1480" y="1371414"/>
            <a:ext cx="5175787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...adjusted for council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50332" y="1371414"/>
            <a:ext cx="5158082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91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914</Words>
  <Application>Microsoft Macintosh PowerPoint</Application>
  <PresentationFormat>On-screen Show (16:9)</PresentationFormat>
  <Paragraphs>115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Cormorant</vt:lpstr>
      <vt:lpstr>Quicksand</vt:lpstr>
      <vt:lpstr>Tenor Sans</vt:lpstr>
      <vt:lpstr>Elegant Cream Elipse Portfolio by Slidesgo</vt:lpstr>
      <vt:lpstr>PowerPoint Presentation</vt:lpstr>
      <vt:lpstr>Pedestrian Safety in Greater Wilshire</vt:lpstr>
      <vt:lpstr>The Question</vt:lpstr>
      <vt:lpstr>Sources of Data</vt:lpstr>
      <vt:lpstr>Collisions with Pedestrians and Cyclists</vt:lpstr>
      <vt:lpstr>Gathering city data</vt:lpstr>
      <vt:lpstr>Greater Wilshire in Context</vt:lpstr>
      <vt:lpstr>Greater Wilshire in Context</vt:lpstr>
      <vt:lpstr>Greater Wilshire in Context</vt:lpstr>
      <vt:lpstr>Incidents by Time of Day</vt:lpstr>
      <vt:lpstr>Safety Features</vt:lpstr>
      <vt:lpstr>Our first attempt</vt:lpstr>
      <vt:lpstr>PowerPoint Presentation</vt:lpstr>
      <vt:lpstr>Mapping Crosswalks</vt:lpstr>
      <vt:lpstr>Comparing Accident Locations to Crossing Locations</vt:lpstr>
      <vt:lpstr>PowerPoint Presentation</vt:lpstr>
      <vt:lpstr>PowerPoint Presentation</vt:lpstr>
      <vt:lpstr>PowerPoint Presentation</vt:lpstr>
      <vt:lpstr>The Final Map</vt:lpstr>
      <vt:lpstr>PowerPoint Presentation</vt:lpstr>
      <vt:lpstr>PowerPoint Presentation</vt:lpstr>
      <vt:lpstr>Takeaways</vt:lpstr>
      <vt:lpstr>Possible 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at a Glance</dc:title>
  <cp:lastModifiedBy>Henry Kaplan</cp:lastModifiedBy>
  <cp:revision>71</cp:revision>
  <dcterms:modified xsi:type="dcterms:W3CDTF">2021-10-27T22:14:21Z</dcterms:modified>
</cp:coreProperties>
</file>